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4744"/>
            <a:ext cx="103632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2976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rgbClr val="0D0D0D"/>
                </a:solidFill>
              </a:defRPr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b="1"/>
            </a:lvl1pPr>
          </a:lstStyle>
          <a:p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47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87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5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27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5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1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36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37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52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37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</a:defRPr>
            </a:lvl1pPr>
          </a:lstStyle>
          <a:p>
            <a:fld id="{C6183C66-51E1-4F38-A7DF-785E677F20A3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3151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fld id="{4EC4A597-0005-40CD-8D6E-03E747CFD5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7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Preventive maintenance for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TEOS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Machine.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TYPE: SPM or Small PM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9629" y="4820411"/>
            <a:ext cx="427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Prepared By: Michael,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卡莫那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Furnace-Diffusion Department [S220]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24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602" y="239447"/>
            <a:ext cx="4822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26. Transfer check from Fork 5 to Fork 1.</a:t>
            </a:r>
            <a:endParaRPr lang="zh-TW" altLang="en-US" sz="1050" dirty="0"/>
          </a:p>
        </p:txBody>
      </p:sp>
      <p:sp>
        <p:nvSpPr>
          <p:cNvPr id="3" name="Rectangle 2"/>
          <p:cNvSpPr/>
          <p:nvPr/>
        </p:nvSpPr>
        <p:spPr>
          <a:xfrm>
            <a:off x="572477" y="770014"/>
            <a:ext cx="1009062" cy="2751515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 cap="sq" cmpd="sng"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912491" y="702559"/>
            <a:ext cx="329032" cy="48793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 cap="sq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977960" y="601041"/>
            <a:ext cx="204303" cy="71437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 cap="sq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785557" y="3548491"/>
            <a:ext cx="582901" cy="104592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 cap="sq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947443" y="611731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49824" y="611731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47443" y="737067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052218" y="737067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47443" y="866525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945061" y="862402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47442" y="995983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55148" y="112387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5148" y="1123876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55148" y="124921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049835" y="1247933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55148" y="1378670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55148" y="1374547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55148" y="150812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88385" y="1252055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88385" y="1252055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88385" y="1377391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87196" y="1126719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288745" y="1122597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288745" y="1382792"/>
            <a:ext cx="2944" cy="1266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94901" y="1513529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89576" y="737067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89576" y="737067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189576" y="862403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88387" y="611731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289652" y="610974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287554" y="867805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87196" y="993141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954240" y="164966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56621" y="1649666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954240" y="177500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059015" y="1775002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954240" y="1904460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951858" y="1900337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54239" y="203391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196373" y="177500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96373" y="1775002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196373" y="190033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195184" y="164966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96449" y="1648909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94351" y="1905740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193993" y="203107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23543" y="841842"/>
            <a:ext cx="7878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23543" y="1279992"/>
            <a:ext cx="804863" cy="64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247356" y="1801486"/>
            <a:ext cx="781050" cy="69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956557" y="217673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958938" y="2176734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56557" y="2302070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061332" y="2302070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56557" y="243152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954175" y="2427405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56556" y="256098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98690" y="2302070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198690" y="2302070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198690" y="242740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97501" y="217673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298766" y="2175977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296668" y="2432808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96310" y="255814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47356" y="2330645"/>
            <a:ext cx="7878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60974" y="271230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963355" y="2712302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960974" y="283763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065749" y="2837638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60974" y="296709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958592" y="2962973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960973" y="309655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203107" y="283763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203107" y="2837638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03107" y="296297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201918" y="271230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03183" y="2711545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301085" y="2968376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200727" y="309371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87554" y="2904313"/>
            <a:ext cx="7878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951860" y="326487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54241" y="3264872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951860" y="339020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3056635" y="3390208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951860" y="3519666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2949478" y="3515543"/>
            <a:ext cx="2381" cy="1348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951859" y="364912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193993" y="3390208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193993" y="3390208"/>
            <a:ext cx="0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193993" y="3515544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192804" y="326487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294069" y="3264115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2291971" y="3520946"/>
            <a:ext cx="2382" cy="125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191613" y="3646282"/>
            <a:ext cx="10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00727" y="3433071"/>
            <a:ext cx="7878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335108" y="680166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4716108" y="677672"/>
            <a:ext cx="6350" cy="3584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328758" y="1036133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4328758" y="1036133"/>
            <a:ext cx="6350" cy="359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328758" y="1395356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4715819" y="1397818"/>
            <a:ext cx="289" cy="3567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328758" y="1754925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528908" y="718320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916258" y="1056513"/>
            <a:ext cx="0" cy="3415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32299" y="1056513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28908" y="1398083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532299" y="1789626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528908" y="1398083"/>
            <a:ext cx="6350" cy="3915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532299" y="723389"/>
            <a:ext cx="0" cy="3415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525608" y="1215744"/>
            <a:ext cx="121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4599424" y="1031641"/>
            <a:ext cx="4763" cy="1785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599424" y="1221326"/>
            <a:ext cx="4763" cy="1785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5648766" y="1221326"/>
            <a:ext cx="4763" cy="1785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646384" y="1048777"/>
            <a:ext cx="4763" cy="1785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752275" y="707349"/>
            <a:ext cx="610867" cy="4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6398064" y="376856"/>
            <a:ext cx="862012" cy="468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Wafer Must be center.</a:t>
            </a:r>
            <a:endParaRPr lang="zh-TW" altLang="en-US" sz="1000" dirty="0"/>
          </a:p>
        </p:txBody>
      </p:sp>
      <p:sp>
        <p:nvSpPr>
          <p:cNvPr id="118" name="Rounded Rectangle 117"/>
          <p:cNvSpPr/>
          <p:nvPr/>
        </p:nvSpPr>
        <p:spPr>
          <a:xfrm>
            <a:off x="3308761" y="610974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19" name="Rounded Rectangle 118"/>
          <p:cNvSpPr/>
          <p:nvPr/>
        </p:nvSpPr>
        <p:spPr>
          <a:xfrm>
            <a:off x="3307297" y="1132152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20" name="Rounded Rectangle 119"/>
          <p:cNvSpPr/>
          <p:nvPr/>
        </p:nvSpPr>
        <p:spPr>
          <a:xfrm>
            <a:off x="3307297" y="1648909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21" name="Rounded Rectangle 120"/>
          <p:cNvSpPr/>
          <p:nvPr/>
        </p:nvSpPr>
        <p:spPr>
          <a:xfrm>
            <a:off x="3307296" y="2175977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22" name="Rounded Rectangle 121"/>
          <p:cNvSpPr/>
          <p:nvPr/>
        </p:nvSpPr>
        <p:spPr>
          <a:xfrm>
            <a:off x="3307296" y="2707917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23" name="Rounded Rectangle 122"/>
          <p:cNvSpPr/>
          <p:nvPr/>
        </p:nvSpPr>
        <p:spPr>
          <a:xfrm>
            <a:off x="3307296" y="3264115"/>
            <a:ext cx="572291" cy="28075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NG</a:t>
            </a:r>
            <a:endParaRPr lang="zh-TW" altLang="en-US" dirty="0"/>
          </a:p>
        </p:txBody>
      </p:sp>
      <p:sp>
        <p:nvSpPr>
          <p:cNvPr id="124" name="Rounded Rectangle 123"/>
          <p:cNvSpPr/>
          <p:nvPr/>
        </p:nvSpPr>
        <p:spPr>
          <a:xfrm>
            <a:off x="6387115" y="1065280"/>
            <a:ext cx="858618" cy="43068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25" name="Rounded Rectangle 124"/>
          <p:cNvSpPr/>
          <p:nvPr/>
        </p:nvSpPr>
        <p:spPr>
          <a:xfrm>
            <a:off x="572478" y="4077108"/>
            <a:ext cx="1628249" cy="2444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Fork 5 values.</a:t>
            </a:r>
          </a:p>
          <a:p>
            <a:pPr algn="ctr"/>
            <a:r>
              <a:rPr lang="en-US" altLang="zh-TW" dirty="0" smtClean="0"/>
              <a:t>C1 016 ,156</a:t>
            </a:r>
          </a:p>
          <a:p>
            <a:pPr algn="ctr"/>
            <a:r>
              <a:rPr lang="en-US" altLang="zh-TW" dirty="0" smtClean="0"/>
              <a:t>C2 046</a:t>
            </a:r>
          </a:p>
          <a:p>
            <a:pPr algn="ctr"/>
            <a:r>
              <a:rPr lang="en-US" altLang="zh-TW" dirty="0" smtClean="0"/>
              <a:t>C3 071</a:t>
            </a:r>
          </a:p>
          <a:p>
            <a:pPr algn="ctr"/>
            <a:r>
              <a:rPr lang="en-US" altLang="zh-TW" dirty="0" smtClean="0"/>
              <a:t>C4 096</a:t>
            </a:r>
          </a:p>
          <a:p>
            <a:pPr algn="ctr"/>
            <a:r>
              <a:rPr lang="en-US" altLang="zh-TW" dirty="0" smtClean="0"/>
              <a:t>C5 121</a:t>
            </a:r>
          </a:p>
          <a:p>
            <a:pPr algn="ctr"/>
            <a:r>
              <a:rPr lang="en-US" altLang="zh-TW" dirty="0" smtClean="0"/>
              <a:t>C6 146</a:t>
            </a:r>
            <a:endParaRPr lang="zh-TW" altLang="en-US" dirty="0"/>
          </a:p>
        </p:txBody>
      </p:sp>
      <p:sp>
        <p:nvSpPr>
          <p:cNvPr id="126" name="Rounded Rectangle 125"/>
          <p:cNvSpPr/>
          <p:nvPr/>
        </p:nvSpPr>
        <p:spPr>
          <a:xfrm>
            <a:off x="3083917" y="4077108"/>
            <a:ext cx="2638666" cy="2444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Fork 1 values.</a:t>
            </a:r>
          </a:p>
          <a:p>
            <a:pPr algn="ctr"/>
            <a:r>
              <a:rPr lang="en-US" altLang="zh-TW" dirty="0" smtClean="0"/>
              <a:t>C8 21 B015 , B155</a:t>
            </a:r>
          </a:p>
          <a:p>
            <a:pPr algn="ctr"/>
            <a:r>
              <a:rPr lang="en-US" altLang="zh-TW" dirty="0" smtClean="0"/>
              <a:t>C1 B014, B154</a:t>
            </a:r>
          </a:p>
          <a:p>
            <a:pPr algn="ctr"/>
            <a:r>
              <a:rPr lang="en-US" altLang="zh-TW" dirty="0" smtClean="0"/>
              <a:t>C2 045</a:t>
            </a:r>
          </a:p>
          <a:p>
            <a:pPr algn="ctr"/>
            <a:r>
              <a:rPr lang="en-US" altLang="zh-TW" dirty="0" smtClean="0"/>
              <a:t>C3 070</a:t>
            </a:r>
          </a:p>
          <a:p>
            <a:pPr algn="ctr"/>
            <a:r>
              <a:rPr lang="en-US" altLang="zh-TW" dirty="0" smtClean="0"/>
              <a:t>C4 095</a:t>
            </a:r>
          </a:p>
          <a:p>
            <a:pPr algn="ctr"/>
            <a:r>
              <a:rPr lang="en-US" altLang="zh-TW" dirty="0" smtClean="0"/>
              <a:t>C5 120</a:t>
            </a:r>
          </a:p>
          <a:p>
            <a:pPr algn="ctr"/>
            <a:r>
              <a:rPr lang="en-US" altLang="zh-TW" dirty="0" smtClean="0"/>
              <a:t>C6 145</a:t>
            </a:r>
            <a:endParaRPr lang="zh-TW" altLang="en-US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42" y="3789784"/>
            <a:ext cx="3106234" cy="2648338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>
            <a:off x="9442580" y="4749282"/>
            <a:ext cx="83975" cy="466530"/>
          </a:xfrm>
          <a:prstGeom prst="line">
            <a:avLst/>
          </a:prstGeom>
          <a:ln>
            <a:headEnd w="sm" len="med"/>
            <a:tailEnd w="med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8285584" y="4814596"/>
            <a:ext cx="18661" cy="653143"/>
          </a:xfrm>
          <a:prstGeom prst="line">
            <a:avLst/>
          </a:prstGeom>
          <a:ln>
            <a:headEnd w="sm" len="med"/>
            <a:tailEnd w="med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132" idx="1"/>
          </p:cNvCxnSpPr>
          <p:nvPr/>
        </p:nvCxnSpPr>
        <p:spPr>
          <a:xfrm>
            <a:off x="9484567" y="4814596"/>
            <a:ext cx="1256406" cy="167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1"/>
          </p:cNvCxnSpPr>
          <p:nvPr/>
        </p:nvCxnSpPr>
        <p:spPr>
          <a:xfrm flipV="1">
            <a:off x="8294914" y="4982547"/>
            <a:ext cx="244605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0740973" y="4335674"/>
            <a:ext cx="1301689" cy="129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Make sure the wafer in every fork is on the center of the fork, do not allow the wafer to over lap to the fork.</a:t>
            </a:r>
            <a:endParaRPr lang="zh-TW" altLang="en-US" sz="1050" dirty="0"/>
          </a:p>
        </p:txBody>
      </p:sp>
      <p:sp>
        <p:nvSpPr>
          <p:cNvPr id="133" name="Rounded Rectangle 132"/>
          <p:cNvSpPr/>
          <p:nvPr/>
        </p:nvSpPr>
        <p:spPr>
          <a:xfrm>
            <a:off x="4443147" y="2315735"/>
            <a:ext cx="2265563" cy="974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 smtClean="0">
                <a:solidFill>
                  <a:srgbClr val="FF0000"/>
                </a:solidFill>
              </a:rPr>
              <a:t>Note</a:t>
            </a:r>
            <a:r>
              <a:rPr lang="en-US" altLang="zh-TW" sz="1050" b="1" i="1" dirty="0" smtClean="0">
                <a:solidFill>
                  <a:srgbClr val="FF0000"/>
                </a:solidFill>
              </a:rPr>
              <a:t>: </a:t>
            </a:r>
            <a:r>
              <a:rPr lang="en-US" altLang="zh-TW" sz="1050" i="1" dirty="0" smtClean="0">
                <a:solidFill>
                  <a:srgbClr val="FFFF00"/>
                </a:solidFill>
              </a:rPr>
              <a:t>To check the gap of the wafer you have to open the back light and use mirror or go to the back of the machine to make it 100 % sure if not use flash light.</a:t>
            </a:r>
            <a:endParaRPr lang="zh-TW" altLang="en-US" sz="1050" i="1" dirty="0">
              <a:solidFill>
                <a:srgbClr val="FFFF00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816424" y="2301313"/>
            <a:ext cx="1030621" cy="974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i="1" dirty="0" smtClean="0">
                <a:solidFill>
                  <a:srgbClr val="FFFF00"/>
                </a:solidFill>
              </a:rPr>
              <a:t>Remove the front cover of the machine.</a:t>
            </a:r>
            <a:endParaRPr lang="zh-TW" altLang="en-US" sz="1050" i="1" dirty="0">
              <a:solidFill>
                <a:srgbClr val="FFFF00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76" y="770014"/>
            <a:ext cx="3060441" cy="2295331"/>
          </a:xfrm>
          <a:prstGeom prst="rect">
            <a:avLst/>
          </a:prstGeom>
        </p:spPr>
      </p:pic>
      <p:cxnSp>
        <p:nvCxnSpPr>
          <p:cNvPr id="136" name="Straight Arrow Connector 135"/>
          <p:cNvCxnSpPr>
            <a:stCxn id="134" idx="3"/>
          </p:cNvCxnSpPr>
          <p:nvPr/>
        </p:nvCxnSpPr>
        <p:spPr>
          <a:xfrm flipV="1">
            <a:off x="7847045" y="1929664"/>
            <a:ext cx="1129004" cy="85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871" y="111967"/>
            <a:ext cx="4917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27. Unload all the wafer back to the cassette.</a:t>
            </a:r>
            <a:endParaRPr lang="zh-TW" alt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3" y="440871"/>
            <a:ext cx="1863012" cy="1397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7" y="440871"/>
            <a:ext cx="1869231" cy="140192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36648" y="2015413"/>
            <a:ext cx="3016896" cy="494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Watch it very carefully and your finger is ready to pause the process or abort for process abnormality. </a:t>
            </a:r>
            <a:endParaRPr lang="zh-TW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447871" y="3554964"/>
            <a:ext cx="4739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28. Unload all cassette.</a:t>
            </a:r>
            <a:endParaRPr lang="zh-TW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307494" y="3554964"/>
            <a:ext cx="4599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30. Leak check.</a:t>
            </a:r>
            <a:endParaRPr lang="zh-TW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6307494" y="238925"/>
            <a:ext cx="43573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29. Boat UP. Use VL800 at the back for safety. </a:t>
            </a:r>
            <a:endParaRPr lang="zh-TW" alt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53" y="1035698"/>
            <a:ext cx="2264227" cy="1847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1035698"/>
            <a:ext cx="2460170" cy="1845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48" y="3890862"/>
            <a:ext cx="3035559" cy="227666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495453" y="4565866"/>
            <a:ext cx="2600131" cy="1228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50" dirty="0" smtClean="0"/>
              <a:t>To run leak check you must pump down by turn off all supply and turn on SV then wait till the base pressure is 5:00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 below and Open MV. Wait till base pressure is 0:00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. If the base pressure is 0:00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 Close MV and SV wait till 70 sec. &gt; 0:02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 considered to have a leak.</a:t>
            </a:r>
            <a:endParaRPr lang="zh-TW" altLang="en-US" sz="1050" dirty="0"/>
          </a:p>
        </p:txBody>
      </p:sp>
      <p:sp>
        <p:nvSpPr>
          <p:cNvPr id="13" name="Oval 12"/>
          <p:cNvSpPr/>
          <p:nvPr/>
        </p:nvSpPr>
        <p:spPr>
          <a:xfrm>
            <a:off x="8416211" y="4795933"/>
            <a:ext cx="303245" cy="233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Left Arrow 13"/>
          <p:cNvSpPr/>
          <p:nvPr/>
        </p:nvSpPr>
        <p:spPr>
          <a:xfrm rot="19368267">
            <a:off x="8605787" y="4269768"/>
            <a:ext cx="1307397" cy="1600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9894942" y="3801540"/>
            <a:ext cx="559837" cy="2312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</a:t>
            </a:r>
            <a:endParaRPr lang="zh-TW" altLang="en-US" dirty="0"/>
          </a:p>
        </p:txBody>
      </p:sp>
      <p:sp>
        <p:nvSpPr>
          <p:cNvPr id="16" name="Oval 15"/>
          <p:cNvSpPr/>
          <p:nvPr/>
        </p:nvSpPr>
        <p:spPr>
          <a:xfrm>
            <a:off x="6620013" y="4575463"/>
            <a:ext cx="1171047" cy="233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Oval 16"/>
          <p:cNvSpPr/>
          <p:nvPr/>
        </p:nvSpPr>
        <p:spPr>
          <a:xfrm>
            <a:off x="7000275" y="5026997"/>
            <a:ext cx="826552" cy="233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6724996" y="6251171"/>
            <a:ext cx="581891" cy="2244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OFF</a:t>
            </a:r>
            <a:endParaRPr lang="zh-TW" altLang="en-US" dirty="0"/>
          </a:p>
        </p:txBody>
      </p:sp>
      <p:sp>
        <p:nvSpPr>
          <p:cNvPr id="19" name="Left Arrow 18"/>
          <p:cNvSpPr/>
          <p:nvPr/>
        </p:nvSpPr>
        <p:spPr>
          <a:xfrm rot="5563454">
            <a:off x="6241326" y="5472562"/>
            <a:ext cx="1307397" cy="1600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Left Arrow 19"/>
          <p:cNvSpPr/>
          <p:nvPr/>
        </p:nvSpPr>
        <p:spPr>
          <a:xfrm rot="5628058">
            <a:off x="6761397" y="5654750"/>
            <a:ext cx="888278" cy="2090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38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022" y="229873"/>
            <a:ext cx="4599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31. Run manual purge for 1 hours.</a:t>
            </a:r>
            <a:endParaRPr lang="zh-TW" alt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6" y="565771"/>
            <a:ext cx="3035559" cy="227666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34982" y="1240775"/>
            <a:ext cx="2300306" cy="92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50" dirty="0" smtClean="0"/>
              <a:t>To run manual purge open SV and if the pressure is below 5.0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 Open MV wait till 00.00 </a:t>
            </a:r>
            <a:r>
              <a:rPr lang="en-US" altLang="zh-TW" sz="1050" dirty="0" err="1" smtClean="0"/>
              <a:t>Toor</a:t>
            </a:r>
            <a:r>
              <a:rPr lang="en-US" altLang="zh-TW" sz="1050" dirty="0"/>
              <a:t> </a:t>
            </a:r>
            <a:r>
              <a:rPr lang="en-US" altLang="zh-TW" sz="1050" dirty="0" smtClean="0"/>
              <a:t>set MF1, Mf2, Mf3 to get pressure of around 1 </a:t>
            </a:r>
            <a:r>
              <a:rPr lang="en-US" altLang="zh-TW" sz="1050" dirty="0" err="1" smtClean="0"/>
              <a:t>Toor</a:t>
            </a:r>
            <a:r>
              <a:rPr lang="en-US" altLang="zh-TW" sz="1050" dirty="0" smtClean="0"/>
              <a:t> </a:t>
            </a:r>
            <a:endParaRPr lang="zh-TW" altLang="en-US" sz="1050" dirty="0"/>
          </a:p>
        </p:txBody>
      </p:sp>
      <p:sp>
        <p:nvSpPr>
          <p:cNvPr id="5" name="Oval 4"/>
          <p:cNvSpPr/>
          <p:nvPr/>
        </p:nvSpPr>
        <p:spPr>
          <a:xfrm>
            <a:off x="2555739" y="1470842"/>
            <a:ext cx="303245" cy="233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Left Arrow 5"/>
          <p:cNvSpPr/>
          <p:nvPr/>
        </p:nvSpPr>
        <p:spPr>
          <a:xfrm rot="19368267">
            <a:off x="2745315" y="944677"/>
            <a:ext cx="1307397" cy="1600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4034470" y="476449"/>
            <a:ext cx="559837" cy="2312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7022" y="3620553"/>
            <a:ext cx="4599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32. Run Auto purge.</a:t>
            </a:r>
            <a:endParaRPr lang="zh-TW" alt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58" y="4035627"/>
            <a:ext cx="2686594" cy="201494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698045" y="6172545"/>
            <a:ext cx="2046142" cy="457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Light off to turn to auto.</a:t>
            </a:r>
            <a:endParaRPr lang="zh-TW" altLang="en-US" sz="1200" dirty="0"/>
          </a:p>
        </p:txBody>
      </p:sp>
      <p:sp>
        <p:nvSpPr>
          <p:cNvPr id="13" name="Up Arrow 12"/>
          <p:cNvSpPr/>
          <p:nvPr/>
        </p:nvSpPr>
        <p:spPr>
          <a:xfrm>
            <a:off x="10515625" y="5501759"/>
            <a:ext cx="228562" cy="78147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2" y="625150"/>
            <a:ext cx="4733730" cy="294054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1190512" y="1108333"/>
            <a:ext cx="883296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Whole</a:t>
            </a:r>
            <a:endParaRPr lang="zh-TW" alt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376106" y="2962936"/>
            <a:ext cx="625151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ESC</a:t>
            </a:r>
            <a:endParaRPr lang="zh-TW" alt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8901404" y="858416"/>
            <a:ext cx="895739" cy="391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TEMP</a:t>
            </a:r>
            <a:endParaRPr lang="zh-TW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739476" y="3976782"/>
            <a:ext cx="684246" cy="249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SET</a:t>
            </a:r>
            <a:endParaRPr lang="zh-TW" altLang="en-US" dirty="0"/>
          </a:p>
        </p:txBody>
      </p:sp>
      <p:sp>
        <p:nvSpPr>
          <p:cNvPr id="19" name="Bent Arrow 18"/>
          <p:cNvSpPr/>
          <p:nvPr/>
        </p:nvSpPr>
        <p:spPr>
          <a:xfrm rot="5400000">
            <a:off x="9780037" y="994644"/>
            <a:ext cx="438539" cy="30790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Bent-Up Arrow 19"/>
          <p:cNvSpPr/>
          <p:nvPr/>
        </p:nvSpPr>
        <p:spPr>
          <a:xfrm>
            <a:off x="11114001" y="1587473"/>
            <a:ext cx="451601" cy="29691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Left Arrow 20"/>
          <p:cNvSpPr/>
          <p:nvPr/>
        </p:nvSpPr>
        <p:spPr>
          <a:xfrm>
            <a:off x="11020919" y="2976466"/>
            <a:ext cx="298579" cy="1446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Left Arrow 21"/>
          <p:cNvSpPr/>
          <p:nvPr/>
        </p:nvSpPr>
        <p:spPr>
          <a:xfrm rot="5400000">
            <a:off x="7566815" y="3432732"/>
            <a:ext cx="670870" cy="2659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447022" y="3976782"/>
            <a:ext cx="4987127" cy="1705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50" dirty="0" smtClean="0"/>
              <a:t>Steps to run auto coating.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Click set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Input password “ Space + 2 “.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Select LP(machine #)PG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Click ESC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Click Whole And confirm the recipe of Auto purge.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Click Temp. to check the temperature and double check the Auto purge recipe.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Click start if not check button if the remote is off. </a:t>
            </a:r>
          </a:p>
          <a:p>
            <a:pPr marL="342900" indent="-342900">
              <a:buAutoNum type="arabicPeriod"/>
            </a:pPr>
            <a:r>
              <a:rPr lang="en-US" altLang="zh-TW" sz="1050" dirty="0" smtClean="0"/>
              <a:t>Check VL800 if M01 to M06 is in P01 if all is in P01 Then click Start button.</a:t>
            </a:r>
          </a:p>
          <a:p>
            <a:endParaRPr lang="en-US" altLang="zh-TW" sz="1050" dirty="0" smtClean="0"/>
          </a:p>
        </p:txBody>
      </p:sp>
    </p:spTree>
    <p:extLst>
      <p:ext uri="{BB962C8B-B14F-4D97-AF65-F5344CB8AC3E}">
        <p14:creationId xmlns:p14="http://schemas.microsoft.com/office/powerpoint/2010/main" val="385877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4563" y="186612"/>
            <a:ext cx="533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Step 19. If the boat is up already and the process of coating is starting clean machine.</a:t>
            </a:r>
            <a:endParaRPr lang="zh-TW" altLang="en-US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0" y="699796"/>
            <a:ext cx="2435289" cy="16888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0" y="2647905"/>
            <a:ext cx="2435290" cy="1884784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125754" y="3324374"/>
            <a:ext cx="2761861" cy="531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 smtClean="0">
                <a:solidFill>
                  <a:schemeClr val="tx1"/>
                </a:solidFill>
              </a:rPr>
              <a:t>Remove 3 screw and clean the cover.</a:t>
            </a:r>
          </a:p>
          <a:p>
            <a:r>
              <a:rPr lang="en-US" altLang="zh-TW" sz="1200" dirty="0" smtClean="0">
                <a:solidFill>
                  <a:schemeClr val="tx1"/>
                </a:solidFill>
              </a:rPr>
              <a:t>Use vacuum, wiper and IPA.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0" y="4898570"/>
            <a:ext cx="2435289" cy="184149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125754" y="5443419"/>
            <a:ext cx="2845837" cy="724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 smtClean="0">
                <a:solidFill>
                  <a:schemeClr val="tx1"/>
                </a:solidFill>
              </a:rPr>
              <a:t>After cleaning robot assemble use low vacuum to clean chamber and wipe it with IPA to make sure no particle..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5754" y="1429264"/>
            <a:ext cx="1494455" cy="212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>
                <a:solidFill>
                  <a:schemeClr val="tx1"/>
                </a:solidFill>
              </a:rPr>
              <a:t>Clean robot assembly.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30" y="699796"/>
            <a:ext cx="2149995" cy="16888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29" y="2647905"/>
            <a:ext cx="2149995" cy="1884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29" y="4898570"/>
            <a:ext cx="2149995" cy="18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609600" y="274638"/>
            <a:ext cx="10972800" cy="28231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sz="105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PM Procedure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218" y="556953"/>
            <a:ext cx="4300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1. Check in the computer if the machine is scheduled to PM.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985118"/>
            <a:ext cx="5735782" cy="910183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 rot="10800000">
            <a:off x="2909454" y="810868"/>
            <a:ext cx="423950" cy="6414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Content Placeholder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667" y="3955445"/>
            <a:ext cx="1106055" cy="1252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1658" y="3434866"/>
            <a:ext cx="30147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2. Check Machine status.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35" y="4028642"/>
            <a:ext cx="1507515" cy="1106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65" y="4028642"/>
            <a:ext cx="1474742" cy="11060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1658" y="5396669"/>
            <a:ext cx="986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803" y="5134698"/>
            <a:ext cx="1130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Label.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8802" y="5273197"/>
            <a:ext cx="12469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 Mode Red light ON.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7741" y="5304336"/>
            <a:ext cx="17565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Cassette and dummy wafer into the boat.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15294" y="4440706"/>
            <a:ext cx="83128" cy="955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56037" y="4440706"/>
            <a:ext cx="488631" cy="94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07178" y="4340953"/>
            <a:ext cx="144087" cy="105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6589" y="996480"/>
            <a:ext cx="41343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3. Get VL800 and go to the back of the machine.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2550" y="1697317"/>
            <a:ext cx="1537393" cy="11530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18151" y="3434866"/>
            <a:ext cx="5918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4. Put sign that you have a work to do before you continue to work.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6410" y="3820400"/>
            <a:ext cx="2270776" cy="2310937"/>
          </a:xfrm>
          <a:prstGeom prst="rect">
            <a:avLst/>
          </a:prstGeom>
        </p:spPr>
      </p:pic>
      <p:sp>
        <p:nvSpPr>
          <p:cNvPr id="25" name="Bent-Up Arrow 24"/>
          <p:cNvSpPr/>
          <p:nvPr/>
        </p:nvSpPr>
        <p:spPr>
          <a:xfrm rot="5400000">
            <a:off x="6217014" y="4423179"/>
            <a:ext cx="2215418" cy="80633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721176" y="4298488"/>
            <a:ext cx="144087" cy="105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066" y="359104"/>
            <a:ext cx="4245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5. Remove the pedestal.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" y="955963"/>
            <a:ext cx="2704407" cy="2028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066" y="3670154"/>
            <a:ext cx="42454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6. Remove boat. Unlock boat lock using VL800.  Go to M05 and press CW/ON . If release unload the boat.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" y="4286696"/>
            <a:ext cx="2704407" cy="23136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76972" y="359104"/>
            <a:ext cx="33216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7. Unload the boat carefully by 45 degrees and avoid contact to other parts of the machine.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50" y="774602"/>
            <a:ext cx="3095820" cy="23676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6972" y="3871198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8. Remove Cover.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50" y="4291447"/>
            <a:ext cx="3078479" cy="23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060" y="325853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9. Remove cold trap supply.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5" y="787588"/>
            <a:ext cx="3203171" cy="2402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060" y="3584442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10. Unplug pipe heater supply.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5" y="4073235"/>
            <a:ext cx="3203171" cy="2460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6972" y="359104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11. Remove below and pipe clamp.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00" y="787588"/>
            <a:ext cx="3203170" cy="2402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5500" y="3584442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12. Remove pipe and below.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00" y="4232834"/>
            <a:ext cx="3203170" cy="21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831" y="209475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13. Clean wall and connections to new parts.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62" y="4130312"/>
            <a:ext cx="2884219" cy="2163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1" y="4130312"/>
            <a:ext cx="2884219" cy="2163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1" y="639338"/>
            <a:ext cx="2884219" cy="2163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62" y="639338"/>
            <a:ext cx="2884219" cy="2163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34" y="639338"/>
            <a:ext cx="2884219" cy="2163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34" y="4130312"/>
            <a:ext cx="2884218" cy="216316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222181" y="5012575"/>
            <a:ext cx="1246909" cy="615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Shutter Must be open while using the </a:t>
            </a:r>
            <a:r>
              <a:rPr lang="en-US" altLang="zh-TW" sz="1050" dirty="0" err="1" smtClean="0"/>
              <a:t>vacuume</a:t>
            </a:r>
            <a:r>
              <a:rPr lang="en-US" altLang="zh-TW" sz="1050" dirty="0"/>
              <a:t>.</a:t>
            </a:r>
            <a:r>
              <a:rPr lang="en-US" altLang="zh-TW" sz="1050" dirty="0" smtClean="0"/>
              <a:t>.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2591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307" y="142973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14. Remove O ring. Use tool because it is hot.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2" y="592281"/>
            <a:ext cx="3344487" cy="250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307" y="3634319"/>
            <a:ext cx="33216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15. Use vacuum to remove particle while the shutter is open to vacuum the particle.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2" y="4154285"/>
            <a:ext cx="3095105" cy="2321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140851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16. remove cold trap.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23" y="592281"/>
            <a:ext cx="2056015" cy="1542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8523" y="2192059"/>
            <a:ext cx="1715193" cy="90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 you remove the Luck belt make sure that the cold trap is luck by butterfly luck to avoid it fall.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04" y="592281"/>
            <a:ext cx="2056015" cy="1542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86304" y="2200400"/>
            <a:ext cx="176094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remove cold trap use right hand to support the weight and if the luck is remove use left hand to support the cold trap.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959" y="3634319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17. Clean cold trap connection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3" y="4149570"/>
            <a:ext cx="3101392" cy="23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6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495" y="118035"/>
            <a:ext cx="3822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18. Install new cold trap. See cold trap assemble.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3" y="565266"/>
            <a:ext cx="1909865" cy="1587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53" y="2346311"/>
            <a:ext cx="143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Install cold trap and luck the butterfly nut to secure the cold trap to fall.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2" y="565266"/>
            <a:ext cx="2122515" cy="1591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8342" y="2346311"/>
            <a:ext cx="1619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Install the luck belt to secure the connection of the cold trap to avoid leak.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4305992" y="1359131"/>
            <a:ext cx="312406" cy="9871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3495" y="3584443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19. Install Pipe and below.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69401" y="118035"/>
            <a:ext cx="3321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20. Install New Boat.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58" y="565266"/>
            <a:ext cx="2668385" cy="23275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61736" y="743557"/>
            <a:ext cx="2209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 the boat in 45 degree angle and avoid the boat to touch any part of the machine to avoid damage off the boat.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401" y="3457485"/>
            <a:ext cx="5354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21. check the gap of the boat and arm sensor to avoid any damage.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58" y="3838359"/>
            <a:ext cx="3545634" cy="26592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44252" y="5686665"/>
            <a:ext cx="24249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420" y="167912"/>
            <a:ext cx="430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22. Install the new pedestal.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0" y="573578"/>
            <a:ext cx="1942591" cy="1573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294" y="829255"/>
            <a:ext cx="10354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the stopper of the pedestal and a line it with the whole.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36" y="573578"/>
            <a:ext cx="2169622" cy="1573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420" y="3429000"/>
            <a:ext cx="4308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23. Check alignment of boat and pedestal make sure the gap is balance from pedestal to boat..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08218" y="1271848"/>
            <a:ext cx="1363288" cy="88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621" y="4431028"/>
            <a:ext cx="2344187" cy="17581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43" y="4138005"/>
            <a:ext cx="1878563" cy="140892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620982" y="4738255"/>
            <a:ext cx="2344189" cy="1097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37654" y="87121"/>
            <a:ext cx="3754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24. Adjust 3 points of the boat arm to avoid vibration and shaking and to avoid NG of the products. 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42" y="605574"/>
            <a:ext cx="4538000" cy="280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237654" y="3493763"/>
            <a:ext cx="4463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25. Check Boat to tube gap. Boat should not touch. 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0408" y="4186395"/>
            <a:ext cx="2384366" cy="17882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743" y="3888350"/>
            <a:ext cx="3179155" cy="238436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37654" y="6286427"/>
            <a:ext cx="1692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 UP Height  of 1000.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4793" y="6286427"/>
            <a:ext cx="363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 M06 and check if the boat do not touch the tube or injectors. Best is to Balance the boat perfectly.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7290261" y="4547062"/>
            <a:ext cx="133003" cy="764771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Rounded Rectangle 42"/>
          <p:cNvSpPr/>
          <p:nvPr/>
        </p:nvSpPr>
        <p:spPr>
          <a:xfrm>
            <a:off x="7423264" y="4789587"/>
            <a:ext cx="545520" cy="290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1000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8054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4890" y="105566"/>
            <a:ext cx="4463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26. Position the boat to P01 to check and adjust the load luck.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5" y="536399"/>
            <a:ext cx="2600130" cy="277965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238170" y="1642310"/>
            <a:ext cx="1857830" cy="632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5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Note: Load luck and boat should be </a:t>
            </a:r>
            <a:r>
              <a:rPr lang="en-US" altLang="zh-TW" sz="1050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Balance.</a:t>
            </a:r>
            <a:endParaRPr lang="zh-TW" altLang="en-US" sz="1050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Double Bracket 13"/>
          <p:cNvSpPr/>
          <p:nvPr/>
        </p:nvSpPr>
        <p:spPr>
          <a:xfrm>
            <a:off x="2752506" y="1788836"/>
            <a:ext cx="539724" cy="339234"/>
          </a:xfrm>
          <a:prstGeom prst="bracketPair">
            <a:avLst>
              <a:gd name="adj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804705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B412D72-2F7B-4004-AA80-F7B076F95996}" vid="{34F65F4B-CC29-4568-BAFE-2B01BA29AEC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039795F-159F-4A98-9EA3-85D4648782EC}"/>
</file>

<file path=customXml/itemProps2.xml><?xml version="1.0" encoding="utf-8"?>
<ds:datastoreItem xmlns:ds="http://schemas.openxmlformats.org/officeDocument/2006/customXml" ds:itemID="{912DD243-EE4F-4117-BC39-B6C09FA51C4D}"/>
</file>

<file path=customXml/itemProps3.xml><?xml version="1.0" encoding="utf-8"?>
<ds:datastoreItem xmlns:ds="http://schemas.openxmlformats.org/officeDocument/2006/customXml" ds:itemID="{946A4B54-279C-4BE6-A0DC-110F3FE7D2E4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9779</TotalTime>
  <Words>1002</Words>
  <Application>Microsoft Office PowerPoint</Application>
  <PresentationFormat>寬螢幕</PresentationFormat>
  <Paragraphs>103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新細明體</vt:lpstr>
      <vt:lpstr>Arial</vt:lpstr>
      <vt:lpstr>Calibri</vt:lpstr>
      <vt:lpstr>Theme1</vt:lpstr>
      <vt:lpstr>Preventive maintenance for TEOS Machine.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Preventive maintenance for TEOS Machine.</dc:title>
  <dc:creator>S130 ZES2cmcf</dc:creator>
  <cp:lastModifiedBy>S220 THChiu</cp:lastModifiedBy>
  <cp:revision>41</cp:revision>
  <dcterms:created xsi:type="dcterms:W3CDTF">2019-10-21T09:37:06Z</dcterms:created>
  <dcterms:modified xsi:type="dcterms:W3CDTF">2020-08-10T04:38:01Z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31300</vt:r8>
  </property>
</Properties>
</file>